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60" r:id="rId1"/>
  </p:sldMasterIdLst>
  <p:sldIdLst>
    <p:sldId id="257" r:id="rId2"/>
    <p:sldId id="270" r:id="rId3"/>
    <p:sldId id="271" r:id="rId4"/>
    <p:sldId id="258" r:id="rId5"/>
    <p:sldId id="273" r:id="rId6"/>
    <p:sldId id="260" r:id="rId7"/>
    <p:sldId id="261" r:id="rId8"/>
    <p:sldId id="262" r:id="rId9"/>
    <p:sldId id="272" r:id="rId10"/>
    <p:sldId id="259" r:id="rId11"/>
    <p:sldId id="263" r:id="rId12"/>
  </p:sldIdLst>
  <p:sldSz cx="12192000" cy="6858000"/>
  <p:notesSz cx="6858000" cy="9144000"/>
  <p:defaultTextStyle>
    <a:defPPr>
      <a:defRPr lang="en-US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85000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DF25265-D71A-43BA-84CC-67D01B507D49}" type="doc">
      <dgm:prSet loTypeId="urn:microsoft.com/office/officeart/2005/8/layout/process1" loCatId="process" qsTypeId="urn:microsoft.com/office/officeart/2005/8/quickstyle/3d3" qsCatId="3D" csTypeId="urn:microsoft.com/office/officeart/2005/8/colors/accent1_4" csCatId="accent1" phldr="1"/>
      <dgm:spPr/>
      <dgm:t>
        <a:bodyPr/>
        <a:lstStyle/>
        <a:p>
          <a:pPr rtl="1"/>
          <a:endParaRPr lang="he-IL"/>
        </a:p>
      </dgm:t>
    </dgm:pt>
    <dgm:pt modelId="{A279DD59-B4A0-4305-863F-06BB0DB1E812}">
      <dgm:prSet phldrT="[טקסט]"/>
      <dgm:spPr/>
      <dgm:t>
        <a:bodyPr/>
        <a:lstStyle/>
        <a:p>
          <a:pPr rtl="1"/>
          <a:r>
            <a:rPr lang="he-IL" dirty="0">
              <a:latin typeface="Arial" panose="020B0604020202020204" pitchFamily="34" charset="0"/>
              <a:cs typeface="Arial" panose="020B0604020202020204" pitchFamily="34" charset="0"/>
            </a:rPr>
            <a:t>מבחן</a:t>
          </a:r>
        </a:p>
      </dgm:t>
    </dgm:pt>
    <dgm:pt modelId="{DCFA91C8-60B6-4017-9D4A-2B6D882210B3}">
      <dgm:prSet phldrT="[טקסט]"/>
      <dgm:spPr/>
      <dgm:t>
        <a:bodyPr/>
        <a:lstStyle/>
        <a:p>
          <a:pPr rtl="1"/>
          <a:r>
            <a:rPr lang="he-IL" dirty="0">
              <a:latin typeface="Arial" panose="020B0604020202020204" pitchFamily="34" charset="0"/>
              <a:cs typeface="Arial" panose="020B0604020202020204" pitchFamily="34" charset="0"/>
            </a:rPr>
            <a:t>תרגול</a:t>
          </a:r>
        </a:p>
      </dgm:t>
    </dgm:pt>
    <dgm:pt modelId="{9770FCBD-8B29-448F-9709-E924FC201498}">
      <dgm:prSet phldrT="[טקסט]"/>
      <dgm:spPr/>
      <dgm:t>
        <a:bodyPr/>
        <a:lstStyle/>
        <a:p>
          <a:pPr rtl="1"/>
          <a:r>
            <a:rPr lang="he-IL" dirty="0">
              <a:latin typeface="Arial" panose="020B0604020202020204" pitchFamily="34" charset="0"/>
              <a:cs typeface="Arial" panose="020B0604020202020204" pitchFamily="34" charset="0"/>
            </a:rPr>
            <a:t>למידה פרונטלית</a:t>
          </a:r>
        </a:p>
      </dgm:t>
    </dgm:pt>
    <dgm:pt modelId="{ECC2F4A8-5B24-428C-8288-A14B5C935503}">
      <dgm:prSet phldrT="[טקסט]"/>
      <dgm:spPr/>
      <dgm:t>
        <a:bodyPr/>
        <a:lstStyle/>
        <a:p>
          <a:pPr rtl="1"/>
          <a:r>
            <a:rPr lang="he-IL" dirty="0">
              <a:latin typeface="Arial" panose="020B0604020202020204" pitchFamily="34" charset="0"/>
              <a:cs typeface="Arial" panose="020B0604020202020204" pitchFamily="34" charset="0"/>
            </a:rPr>
            <a:t>המורה מקור הידע</a:t>
          </a:r>
        </a:p>
      </dgm:t>
    </dgm:pt>
    <dgm:pt modelId="{586BFF6B-3792-4778-A3BF-D08E7DA43D87}" type="sibTrans" cxnId="{961D233C-AD62-446A-BC85-2BF5B10D2DA8}">
      <dgm:prSet/>
      <dgm:spPr/>
      <dgm:t>
        <a:bodyPr/>
        <a:lstStyle/>
        <a:p>
          <a:pPr rtl="1"/>
          <a:endParaRPr lang="he-IL">
            <a:latin typeface="+mn-lt"/>
          </a:endParaRPr>
        </a:p>
      </dgm:t>
    </dgm:pt>
    <dgm:pt modelId="{DE2DDA1D-AFD3-4608-B32F-E38D5369E22A}" type="parTrans" cxnId="{961D233C-AD62-446A-BC85-2BF5B10D2DA8}">
      <dgm:prSet/>
      <dgm:spPr/>
      <dgm:t>
        <a:bodyPr/>
        <a:lstStyle/>
        <a:p>
          <a:pPr rtl="1"/>
          <a:endParaRPr lang="he-IL"/>
        </a:p>
      </dgm:t>
    </dgm:pt>
    <dgm:pt modelId="{1A50B7C1-2DF9-422E-A2CA-7688359460C8}" type="sibTrans" cxnId="{4C8A3D3A-0F71-455B-A504-C2C59579EA38}">
      <dgm:prSet/>
      <dgm:spPr/>
      <dgm:t>
        <a:bodyPr/>
        <a:lstStyle/>
        <a:p>
          <a:pPr rtl="1"/>
          <a:endParaRPr lang="he-IL"/>
        </a:p>
      </dgm:t>
    </dgm:pt>
    <dgm:pt modelId="{6BB62DD4-9AFD-4EB4-8094-A51AF204AF1F}" type="parTrans" cxnId="{4C8A3D3A-0F71-455B-A504-C2C59579EA38}">
      <dgm:prSet/>
      <dgm:spPr/>
      <dgm:t>
        <a:bodyPr/>
        <a:lstStyle/>
        <a:p>
          <a:pPr rtl="1"/>
          <a:endParaRPr lang="he-IL"/>
        </a:p>
      </dgm:t>
    </dgm:pt>
    <dgm:pt modelId="{08EDDB17-9E8F-4C37-88D4-F9B0C2C513BA}" type="sibTrans" cxnId="{84895820-898B-4342-BD90-734F8BF916FE}">
      <dgm:prSet/>
      <dgm:spPr/>
      <dgm:t>
        <a:bodyPr/>
        <a:lstStyle/>
        <a:p>
          <a:pPr rtl="1"/>
          <a:endParaRPr lang="he-IL"/>
        </a:p>
      </dgm:t>
    </dgm:pt>
    <dgm:pt modelId="{94FCDB8A-7ABD-431A-AD00-89C56ED350E4}" type="parTrans" cxnId="{84895820-898B-4342-BD90-734F8BF916FE}">
      <dgm:prSet/>
      <dgm:spPr/>
      <dgm:t>
        <a:bodyPr/>
        <a:lstStyle/>
        <a:p>
          <a:pPr rtl="1"/>
          <a:endParaRPr lang="he-IL"/>
        </a:p>
      </dgm:t>
    </dgm:pt>
    <dgm:pt modelId="{6575A9CB-EE80-4870-B6CD-74DD72835352}" type="sibTrans" cxnId="{0D7F7381-11A8-443C-9F32-3DD827AF4094}">
      <dgm:prSet/>
      <dgm:spPr/>
      <dgm:t>
        <a:bodyPr/>
        <a:lstStyle/>
        <a:p>
          <a:pPr rtl="1"/>
          <a:endParaRPr lang="he-IL"/>
        </a:p>
      </dgm:t>
    </dgm:pt>
    <dgm:pt modelId="{32F8264B-5278-430F-890A-A833CB0F1913}" type="parTrans" cxnId="{0D7F7381-11A8-443C-9F32-3DD827AF4094}">
      <dgm:prSet/>
      <dgm:spPr/>
      <dgm:t>
        <a:bodyPr/>
        <a:lstStyle/>
        <a:p>
          <a:pPr rtl="1"/>
          <a:endParaRPr lang="he-IL"/>
        </a:p>
      </dgm:t>
    </dgm:pt>
    <dgm:pt modelId="{A3249C2B-2C31-40AB-ADE0-A39BA9641843}">
      <dgm:prSet phldrT="[טקסט]"/>
      <dgm:spPr>
        <a:solidFill>
          <a:srgbClr val="9AD3F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תוצר והצגתו</a:t>
          </a:r>
        </a:p>
      </dgm:t>
    </dgm:pt>
    <dgm:pt modelId="{BEBA6FE2-57E4-48BA-8430-6E6AB80D27F9}">
      <dgm:prSet phldrT="[טקסט]"/>
      <dgm:spPr>
        <a:solidFill>
          <a:srgbClr val="9AD3F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משימת חקר </a:t>
          </a:r>
        </a:p>
      </dgm:t>
    </dgm:pt>
    <dgm:pt modelId="{536D33B7-46C0-439E-B1E7-6E8D5C95A082}">
      <dgm:prSet phldrT="[טקסט]"/>
      <dgm:spPr>
        <a:solidFill>
          <a:srgbClr val="9AD3F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למידה עצמית</a:t>
          </a:r>
        </a:p>
      </dgm:t>
    </dgm:pt>
    <dgm:pt modelId="{EB39C072-705B-4A31-B476-790936019EA6}">
      <dgm:prSet phldrT="[טקסט]"/>
      <dgm:spPr>
        <a:solidFill>
          <a:srgbClr val="9AD3F0"/>
        </a:solidFill>
      </dgm:spPr>
      <dgm:t>
        <a:bodyPr/>
        <a:lstStyle/>
        <a:p>
          <a:pPr rtl="1"/>
          <a:r>
            <a:rPr lang="he-IL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המורה חונך תהליך</a:t>
          </a:r>
        </a:p>
      </dgm:t>
    </dgm:pt>
    <dgm:pt modelId="{B3BA8BDA-4D83-4F79-B906-9D0279371018}" type="sibTrans" cxnId="{82B1347D-218D-4F4C-AE95-00459E9CEA2B}">
      <dgm:prSet/>
      <dgm:spPr/>
      <dgm:t>
        <a:bodyPr/>
        <a:lstStyle/>
        <a:p>
          <a:pPr rtl="1"/>
          <a:endParaRPr lang="he-IL"/>
        </a:p>
      </dgm:t>
    </dgm:pt>
    <dgm:pt modelId="{10B03EF7-E8B9-4380-8555-D90BF4FB67C9}" type="parTrans" cxnId="{82B1347D-218D-4F4C-AE95-00459E9CEA2B}">
      <dgm:prSet/>
      <dgm:spPr/>
      <dgm:t>
        <a:bodyPr/>
        <a:lstStyle/>
        <a:p>
          <a:pPr rtl="1"/>
          <a:endParaRPr lang="he-IL"/>
        </a:p>
      </dgm:t>
    </dgm:pt>
    <dgm:pt modelId="{477FF25C-1565-4C9A-BF39-88C4901A9098}" type="sibTrans" cxnId="{92DE3EA6-DF32-4B0E-974B-39DEBB2B4646}">
      <dgm:prSet/>
      <dgm:spPr/>
      <dgm:t>
        <a:bodyPr/>
        <a:lstStyle/>
        <a:p>
          <a:pPr rtl="1"/>
          <a:endParaRPr lang="he-IL"/>
        </a:p>
      </dgm:t>
    </dgm:pt>
    <dgm:pt modelId="{CA01DC63-A3FD-4570-9BEE-33457E587272}" type="parTrans" cxnId="{92DE3EA6-DF32-4B0E-974B-39DEBB2B4646}">
      <dgm:prSet/>
      <dgm:spPr/>
      <dgm:t>
        <a:bodyPr/>
        <a:lstStyle/>
        <a:p>
          <a:pPr rtl="1"/>
          <a:endParaRPr lang="he-IL"/>
        </a:p>
      </dgm:t>
    </dgm:pt>
    <dgm:pt modelId="{64260466-BABC-455F-934C-1258ED780E42}" type="sibTrans" cxnId="{0F579A23-BDF8-4379-A952-98865169147B}">
      <dgm:prSet/>
      <dgm:spPr/>
      <dgm:t>
        <a:bodyPr/>
        <a:lstStyle/>
        <a:p>
          <a:pPr rtl="1"/>
          <a:endParaRPr lang="he-IL"/>
        </a:p>
      </dgm:t>
    </dgm:pt>
    <dgm:pt modelId="{F57E8F03-0237-464B-AED7-249527B065AF}" type="parTrans" cxnId="{0F579A23-BDF8-4379-A952-98865169147B}">
      <dgm:prSet/>
      <dgm:spPr/>
      <dgm:t>
        <a:bodyPr/>
        <a:lstStyle/>
        <a:p>
          <a:pPr rtl="1"/>
          <a:endParaRPr lang="he-IL"/>
        </a:p>
      </dgm:t>
    </dgm:pt>
    <dgm:pt modelId="{6C4B7FC2-6BF7-45C4-ADA1-01E451DEE3F1}" type="sibTrans" cxnId="{0B37C635-BC0C-468C-92C2-B10DD95B8335}">
      <dgm:prSet/>
      <dgm:spPr/>
      <dgm:t>
        <a:bodyPr/>
        <a:lstStyle/>
        <a:p>
          <a:pPr rtl="1"/>
          <a:endParaRPr lang="he-IL"/>
        </a:p>
      </dgm:t>
    </dgm:pt>
    <dgm:pt modelId="{364E83E8-45A8-4282-9F5D-FB4E784F244F}" type="parTrans" cxnId="{0B37C635-BC0C-468C-92C2-B10DD95B8335}">
      <dgm:prSet/>
      <dgm:spPr/>
      <dgm:t>
        <a:bodyPr/>
        <a:lstStyle/>
        <a:p>
          <a:pPr rtl="1"/>
          <a:endParaRPr lang="he-IL"/>
        </a:p>
      </dgm:t>
    </dgm:pt>
    <dgm:pt modelId="{35472A11-7BDA-4CA5-8202-BAE0FDA1A151}" type="pres">
      <dgm:prSet presAssocID="{DDF25265-D71A-43BA-84CC-67D01B507D49}" presName="Name0" presStyleCnt="0">
        <dgm:presLayoutVars>
          <dgm:dir/>
          <dgm:resizeHandles val="exact"/>
        </dgm:presLayoutVars>
      </dgm:prSet>
      <dgm:spPr/>
    </dgm:pt>
    <dgm:pt modelId="{DDE0269D-1A1A-4A48-A3D3-4F528BACAF6F}" type="pres">
      <dgm:prSet presAssocID="{ECC2F4A8-5B24-428C-8288-A14B5C935503}" presName="node" presStyleLbl="node1" presStyleIdx="0" presStyleCnt="2" custLinFactX="93375" custLinFactNeighborX="100000" custLinFactNeighborY="3257">
        <dgm:presLayoutVars>
          <dgm:bulletEnabled val="1"/>
        </dgm:presLayoutVars>
      </dgm:prSet>
      <dgm:spPr/>
    </dgm:pt>
    <dgm:pt modelId="{594BDDFC-E9CB-49B3-8960-FC550B0022D8}" type="pres">
      <dgm:prSet presAssocID="{586BFF6B-3792-4778-A3BF-D08E7DA43D87}" presName="sibTrans" presStyleLbl="sibTrans2D1" presStyleIdx="0" presStyleCnt="1"/>
      <dgm:spPr/>
    </dgm:pt>
    <dgm:pt modelId="{ECE26F16-CDC4-4DBE-8C1C-8F68B47E0825}" type="pres">
      <dgm:prSet presAssocID="{586BFF6B-3792-4778-A3BF-D08E7DA43D87}" presName="connectorText" presStyleLbl="sibTrans2D1" presStyleIdx="0" presStyleCnt="1"/>
      <dgm:spPr/>
    </dgm:pt>
    <dgm:pt modelId="{38F0D009-0F39-4CEB-8537-3F4EBAD0F514}" type="pres">
      <dgm:prSet presAssocID="{EB39C072-705B-4A31-B476-790936019EA6}" presName="node" presStyleLbl="node1" presStyleIdx="1" presStyleCnt="2" custLinFactX="-97524" custLinFactNeighborX="-100000" custLinFactNeighborY="4121">
        <dgm:presLayoutVars>
          <dgm:bulletEnabled val="1"/>
        </dgm:presLayoutVars>
      </dgm:prSet>
      <dgm:spPr/>
    </dgm:pt>
  </dgm:ptLst>
  <dgm:cxnLst>
    <dgm:cxn modelId="{84895820-898B-4342-BD90-734F8BF916FE}" srcId="{ECC2F4A8-5B24-428C-8288-A14B5C935503}" destId="{DCFA91C8-60B6-4017-9D4A-2B6D882210B3}" srcOrd="1" destOrd="0" parTransId="{94FCDB8A-7ABD-431A-AD00-89C56ED350E4}" sibTransId="{08EDDB17-9E8F-4C37-88D4-F9B0C2C513BA}"/>
    <dgm:cxn modelId="{0F579A23-BDF8-4379-A952-98865169147B}" srcId="{EB39C072-705B-4A31-B476-790936019EA6}" destId="{BEBA6FE2-57E4-48BA-8430-6E6AB80D27F9}" srcOrd="1" destOrd="0" parTransId="{F57E8F03-0237-464B-AED7-249527B065AF}" sibTransId="{64260466-BABC-455F-934C-1258ED780E42}"/>
    <dgm:cxn modelId="{0B37C635-BC0C-468C-92C2-B10DD95B8335}" srcId="{EB39C072-705B-4A31-B476-790936019EA6}" destId="{536D33B7-46C0-439E-B1E7-6E8D5C95A082}" srcOrd="0" destOrd="0" parTransId="{364E83E8-45A8-4282-9F5D-FB4E784F244F}" sibTransId="{6C4B7FC2-6BF7-45C4-ADA1-01E451DEE3F1}"/>
    <dgm:cxn modelId="{4C8A3D3A-0F71-455B-A504-C2C59579EA38}" srcId="{ECC2F4A8-5B24-428C-8288-A14B5C935503}" destId="{A279DD59-B4A0-4305-863F-06BB0DB1E812}" srcOrd="2" destOrd="0" parTransId="{6BB62DD4-9AFD-4EB4-8094-A51AF204AF1F}" sibTransId="{1A50B7C1-2DF9-422E-A2CA-7688359460C8}"/>
    <dgm:cxn modelId="{961D233C-AD62-446A-BC85-2BF5B10D2DA8}" srcId="{DDF25265-D71A-43BA-84CC-67D01B507D49}" destId="{ECC2F4A8-5B24-428C-8288-A14B5C935503}" srcOrd="0" destOrd="0" parTransId="{DE2DDA1D-AFD3-4608-B32F-E38D5369E22A}" sibTransId="{586BFF6B-3792-4778-A3BF-D08E7DA43D87}"/>
    <dgm:cxn modelId="{2ACABE3D-7926-4961-A4BC-16477E335408}" type="presOf" srcId="{DDF25265-D71A-43BA-84CC-67D01B507D49}" destId="{35472A11-7BDA-4CA5-8202-BAE0FDA1A151}" srcOrd="0" destOrd="0" presId="urn:microsoft.com/office/officeart/2005/8/layout/process1"/>
    <dgm:cxn modelId="{BA74AA62-3EF4-468F-9076-CB99D81DCC6C}" type="presOf" srcId="{A3249C2B-2C31-40AB-ADE0-A39BA9641843}" destId="{38F0D009-0F39-4CEB-8537-3F4EBAD0F514}" srcOrd="0" destOrd="3" presId="urn:microsoft.com/office/officeart/2005/8/layout/process1"/>
    <dgm:cxn modelId="{82B1347D-218D-4F4C-AE95-00459E9CEA2B}" srcId="{DDF25265-D71A-43BA-84CC-67D01B507D49}" destId="{EB39C072-705B-4A31-B476-790936019EA6}" srcOrd="1" destOrd="0" parTransId="{10B03EF7-E8B9-4380-8555-D90BF4FB67C9}" sibTransId="{B3BA8BDA-4D83-4F79-B906-9D0279371018}"/>
    <dgm:cxn modelId="{AD1FC87F-9427-42D8-861A-F7A3E80BF84C}" type="presOf" srcId="{EB39C072-705B-4A31-B476-790936019EA6}" destId="{38F0D009-0F39-4CEB-8537-3F4EBAD0F514}" srcOrd="0" destOrd="0" presId="urn:microsoft.com/office/officeart/2005/8/layout/process1"/>
    <dgm:cxn modelId="{0D7F7381-11A8-443C-9F32-3DD827AF4094}" srcId="{ECC2F4A8-5B24-428C-8288-A14B5C935503}" destId="{9770FCBD-8B29-448F-9709-E924FC201498}" srcOrd="0" destOrd="0" parTransId="{32F8264B-5278-430F-890A-A833CB0F1913}" sibTransId="{6575A9CB-EE80-4870-B6CD-74DD72835352}"/>
    <dgm:cxn modelId="{B8990185-0B17-494A-8A25-CD54680AFFCB}" type="presOf" srcId="{BEBA6FE2-57E4-48BA-8430-6E6AB80D27F9}" destId="{38F0D009-0F39-4CEB-8537-3F4EBAD0F514}" srcOrd="0" destOrd="2" presId="urn:microsoft.com/office/officeart/2005/8/layout/process1"/>
    <dgm:cxn modelId="{68ACD6A1-75BA-42CB-B9D7-13F8224E6299}" type="presOf" srcId="{536D33B7-46C0-439E-B1E7-6E8D5C95A082}" destId="{38F0D009-0F39-4CEB-8537-3F4EBAD0F514}" srcOrd="0" destOrd="1" presId="urn:microsoft.com/office/officeart/2005/8/layout/process1"/>
    <dgm:cxn modelId="{92DE3EA6-DF32-4B0E-974B-39DEBB2B4646}" srcId="{EB39C072-705B-4A31-B476-790936019EA6}" destId="{A3249C2B-2C31-40AB-ADE0-A39BA9641843}" srcOrd="2" destOrd="0" parTransId="{CA01DC63-A3FD-4570-9BEE-33457E587272}" sibTransId="{477FF25C-1565-4C9A-BF39-88C4901A9098}"/>
    <dgm:cxn modelId="{C993B6AA-C959-4A14-9D73-70BEB958DB22}" type="presOf" srcId="{ECC2F4A8-5B24-428C-8288-A14B5C935503}" destId="{DDE0269D-1A1A-4A48-A3D3-4F528BACAF6F}" srcOrd="0" destOrd="0" presId="urn:microsoft.com/office/officeart/2005/8/layout/process1"/>
    <dgm:cxn modelId="{C6A6E0D0-6794-40CB-A869-0705C74CA7C3}" type="presOf" srcId="{586BFF6B-3792-4778-A3BF-D08E7DA43D87}" destId="{594BDDFC-E9CB-49B3-8960-FC550B0022D8}" srcOrd="0" destOrd="0" presId="urn:microsoft.com/office/officeart/2005/8/layout/process1"/>
    <dgm:cxn modelId="{8BF55FF4-B306-47DE-BFCA-EB60C18EE2E8}" type="presOf" srcId="{586BFF6B-3792-4778-A3BF-D08E7DA43D87}" destId="{ECE26F16-CDC4-4DBE-8C1C-8F68B47E0825}" srcOrd="1" destOrd="0" presId="urn:microsoft.com/office/officeart/2005/8/layout/process1"/>
    <dgm:cxn modelId="{E9395AF9-77E6-401E-8594-D0215342D464}" type="presOf" srcId="{DCFA91C8-60B6-4017-9D4A-2B6D882210B3}" destId="{DDE0269D-1A1A-4A48-A3D3-4F528BACAF6F}" srcOrd="0" destOrd="2" presId="urn:microsoft.com/office/officeart/2005/8/layout/process1"/>
    <dgm:cxn modelId="{CE9D2AFC-B7D5-4EB9-B59D-13CC6B350DC9}" type="presOf" srcId="{9770FCBD-8B29-448F-9709-E924FC201498}" destId="{DDE0269D-1A1A-4A48-A3D3-4F528BACAF6F}" srcOrd="0" destOrd="1" presId="urn:microsoft.com/office/officeart/2005/8/layout/process1"/>
    <dgm:cxn modelId="{D618FAFF-2EBA-472E-80A2-EC6A898CE94D}" type="presOf" srcId="{A279DD59-B4A0-4305-863F-06BB0DB1E812}" destId="{DDE0269D-1A1A-4A48-A3D3-4F528BACAF6F}" srcOrd="0" destOrd="3" presId="urn:microsoft.com/office/officeart/2005/8/layout/process1"/>
    <dgm:cxn modelId="{F0188B19-AF86-4372-BAC3-26F030C177E3}" type="presParOf" srcId="{35472A11-7BDA-4CA5-8202-BAE0FDA1A151}" destId="{DDE0269D-1A1A-4A48-A3D3-4F528BACAF6F}" srcOrd="0" destOrd="0" presId="urn:microsoft.com/office/officeart/2005/8/layout/process1"/>
    <dgm:cxn modelId="{5C1DD5B0-91B9-4A3D-99E5-0635806949FA}" type="presParOf" srcId="{35472A11-7BDA-4CA5-8202-BAE0FDA1A151}" destId="{594BDDFC-E9CB-49B3-8960-FC550B0022D8}" srcOrd="1" destOrd="0" presId="urn:microsoft.com/office/officeart/2005/8/layout/process1"/>
    <dgm:cxn modelId="{FC4C1871-DD37-477C-99BD-A317A57A5E2A}" type="presParOf" srcId="{594BDDFC-E9CB-49B3-8960-FC550B0022D8}" destId="{ECE26F16-CDC4-4DBE-8C1C-8F68B47E0825}" srcOrd="0" destOrd="0" presId="urn:microsoft.com/office/officeart/2005/8/layout/process1"/>
    <dgm:cxn modelId="{BAD107BC-C398-450A-ABB1-B2B945FEF7DA}" type="presParOf" srcId="{35472A11-7BDA-4CA5-8202-BAE0FDA1A151}" destId="{38F0D009-0F39-4CEB-8537-3F4EBAD0F514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DE0269D-1A1A-4A48-A3D3-4F528BACAF6F}">
      <dsp:nvSpPr>
        <dsp:cNvPr id="0" name=""/>
        <dsp:cNvSpPr/>
      </dsp:nvSpPr>
      <dsp:spPr>
        <a:xfrm>
          <a:off x="4232533" y="1221035"/>
          <a:ext cx="3172292" cy="1903375"/>
        </a:xfrm>
        <a:prstGeom prst="roundRect">
          <a:avLst>
            <a:gd name="adj" fmla="val 10000"/>
          </a:avLst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>
              <a:latin typeface="Arial" panose="020B0604020202020204" pitchFamily="34" charset="0"/>
              <a:cs typeface="Arial" panose="020B0604020202020204" pitchFamily="34" charset="0"/>
            </a:rPr>
            <a:t>המורה מקור הידע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latin typeface="Arial" panose="020B0604020202020204" pitchFamily="34" charset="0"/>
              <a:cs typeface="Arial" panose="020B0604020202020204" pitchFamily="34" charset="0"/>
            </a:rPr>
            <a:t>למידה פרונטלית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latin typeface="Arial" panose="020B0604020202020204" pitchFamily="34" charset="0"/>
              <a:cs typeface="Arial" panose="020B0604020202020204" pitchFamily="34" charset="0"/>
            </a:rPr>
            <a:t>תרגול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latin typeface="Arial" panose="020B0604020202020204" pitchFamily="34" charset="0"/>
              <a:cs typeface="Arial" panose="020B0604020202020204" pitchFamily="34" charset="0"/>
            </a:rPr>
            <a:t>מבחן</a:t>
          </a:r>
        </a:p>
      </dsp:txBody>
      <dsp:txXfrm>
        <a:off x="4288281" y="1276783"/>
        <a:ext cx="3060796" cy="1791879"/>
      </dsp:txXfrm>
    </dsp:sp>
    <dsp:sp modelId="{594BDDFC-E9CB-49B3-8960-FC550B0022D8}">
      <dsp:nvSpPr>
        <dsp:cNvPr id="0" name=""/>
        <dsp:cNvSpPr/>
      </dsp:nvSpPr>
      <dsp:spPr>
        <a:xfrm rot="10786386">
          <a:off x="3467969" y="1787639"/>
          <a:ext cx="519513" cy="786728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shade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10668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he-IL" sz="2400" kern="1200">
            <a:latin typeface="+mn-lt"/>
          </a:endParaRPr>
        </a:p>
      </dsp:txBody>
      <dsp:txXfrm rot="10800000">
        <a:off x="3623822" y="1944676"/>
        <a:ext cx="363659" cy="472036"/>
      </dsp:txXfrm>
    </dsp:sp>
    <dsp:sp modelId="{38F0D009-0F39-4CEB-8537-3F4EBAD0F514}">
      <dsp:nvSpPr>
        <dsp:cNvPr id="0" name=""/>
        <dsp:cNvSpPr/>
      </dsp:nvSpPr>
      <dsp:spPr>
        <a:xfrm>
          <a:off x="80033" y="1237480"/>
          <a:ext cx="3172292" cy="1903375"/>
        </a:xfrm>
        <a:prstGeom prst="roundRect">
          <a:avLst>
            <a:gd name="adj" fmla="val 10000"/>
          </a:avLst>
        </a:prstGeom>
        <a:solidFill>
          <a:srgbClr val="9AD3F0"/>
        </a:solidFill>
        <a:ln>
          <a:noFill/>
        </a:ln>
        <a:effectLst>
          <a:outerShdw blurRad="38100" dist="25400" dir="5400000" rotWithShape="0">
            <a:srgbClr val="000000">
              <a:alpha val="45000"/>
            </a:srgb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t" anchorCtr="0">
          <a:noAutofit/>
        </a:bodyPr>
        <a:lstStyle/>
        <a:p>
          <a:pPr marL="0" lvl="0" indent="0" algn="r" defTabSz="1333500" rtl="1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he-IL" sz="3000" kern="1200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המורה חונך תהליך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למידה עצמית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משימת חקר </a:t>
          </a:r>
        </a:p>
        <a:p>
          <a:pPr marL="228600" lvl="1" indent="-228600" algn="r" defTabSz="102235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he-IL" sz="2300" kern="1200" dirty="0">
              <a:solidFill>
                <a:schemeClr val="tx2">
                  <a:lumMod val="85000"/>
                  <a:lumOff val="1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rPr>
            <a:t>תוצר והצגתו</a:t>
          </a:r>
        </a:p>
      </dsp:txBody>
      <dsp:txXfrm>
        <a:off x="135781" y="1293228"/>
        <a:ext cx="3060796" cy="17918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שקופית כותר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 bwMode="gray"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he-IL"/>
              <a:t>לחץ כדי לערוך סגנון כותרת משנה של תבנית בסיס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gray">
          <a:xfrm rot="5400000">
            <a:off x="10158984" y="1792224"/>
            <a:ext cx="990599" cy="304799"/>
          </a:xfrm>
        </p:spPr>
        <p:txBody>
          <a:bodyPr anchor="t"/>
          <a:lstStyle>
            <a:lvl1pPr algn="l"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gray">
          <a:xfrm rot="5400000">
            <a:off x="8951976" y="3227832"/>
            <a:ext cx="3859795" cy="304801"/>
          </a:xfrm>
        </p:spPr>
        <p:txBody>
          <a:bodyPr/>
          <a:lstStyle>
            <a:lvl1pPr>
              <a:defRPr b="0" i="0">
                <a:solidFill>
                  <a:schemeClr val="bg1">
                    <a:alpha val="6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2540" y="295729"/>
            <a:ext cx="838199" cy="767687"/>
          </a:xfrm>
        </p:spPr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55668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כותרת ותוכ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6788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כותרת מקטע עליונ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Rectangle 9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677645"/>
            <a:ext cx="4351025" cy="2283824"/>
          </a:xfrm>
        </p:spPr>
        <p:txBody>
          <a:bodyPr anchor="ctr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5559" y="2677644"/>
            <a:ext cx="3757545" cy="2283824"/>
          </a:xfrm>
        </p:spPr>
        <p:txBody>
          <a:bodyPr anchor="ctr"/>
          <a:lstStyle>
            <a:lvl1pPr marL="0" indent="0" algn="l">
              <a:buNone/>
              <a:defRPr sz="2000" cap="all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79094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שני תכני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5158" cy="3416301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12" y="2603500"/>
            <a:ext cx="4825159" cy="3416300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685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השוואה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4825157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79762"/>
            <a:ext cx="4825158" cy="2840039"/>
          </a:xfrm>
        </p:spPr>
        <p:txBody>
          <a:bodyPr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12" y="2603500"/>
            <a:ext cx="482515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2" y="3179762"/>
            <a:ext cx="4825159" cy="2840039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63326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כותרת בלב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761413" cy="706964"/>
          </a:xfrm>
        </p:spPr>
        <p:txBody>
          <a:bodyPr/>
          <a:lstStyle>
            <a:lvl1pPr>
              <a:defRPr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68157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ריק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0717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תוכן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295400"/>
            <a:ext cx="2793158" cy="16002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81146" y="1447800"/>
            <a:ext cx="5190066" cy="4572000"/>
          </a:xfrm>
        </p:spPr>
        <p:txBody>
          <a:bodyPr anchor="ctr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129280"/>
            <a:ext cx="2793158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5024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תמונה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4" name="Rectangle 13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Rectangle 10"/>
            <p:cNvSpPr/>
            <p:nvPr/>
          </p:nvSpPr>
          <p:spPr bwMode="gray"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5" y="1693333"/>
            <a:ext cx="3865134" cy="1735667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marL="0" lvl="0" indent="0" algn="ctr">
              <a:buNone/>
            </a:pPr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4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37773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תמונה פנורמית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3" name="Rectangle 12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1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5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4969927"/>
            <a:ext cx="8825659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4" y="685800"/>
            <a:ext cx="8825659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536665"/>
            <a:ext cx="8825658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Rectangle 1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957513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ותרת ו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8798" y="1063417"/>
            <a:ext cx="8831816" cy="1372986"/>
          </a:xfrm>
        </p:spPr>
        <p:txBody>
          <a:bodyPr/>
          <a:lstStyle>
            <a:lvl1pPr>
              <a:defRPr sz="4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543300"/>
            <a:ext cx="8825659" cy="24765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167044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ציטוט עם כיתוב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7" name="Rectangle 1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Oval 21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Oval 23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Oval 24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6" name="TextBox 15"/>
          <p:cNvSpPr txBox="1"/>
          <p:nvPr/>
        </p:nvSpPr>
        <p:spPr bwMode="gray">
          <a:xfrm>
            <a:off x="881566" y="607336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 bwMode="gray">
          <a:xfrm>
            <a:off x="9884458" y="2613787"/>
            <a:ext cx="65276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9600" b="0" i="0" dirty="0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cs typeface="Arial"/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81878" y="982134"/>
            <a:ext cx="8453906" cy="2696632"/>
          </a:xfrm>
        </p:spPr>
        <p:txBody>
          <a:bodyPr/>
          <a:lstStyle>
            <a:lvl1pPr>
              <a:defRPr sz="40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14" name="Text Placeholder 3"/>
          <p:cNvSpPr>
            <a:spLocks noGrp="1"/>
          </p:cNvSpPr>
          <p:nvPr>
            <p:ph type="body" sz="half" idx="13"/>
          </p:nvPr>
        </p:nvSpPr>
        <p:spPr bwMode="gray">
          <a:xfrm>
            <a:off x="1945945" y="3678766"/>
            <a:ext cx="7731219" cy="342174"/>
          </a:xfrm>
        </p:spPr>
        <p:txBody>
          <a:bodyPr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accent1">
                    <a:lumMod val="60000"/>
                    <a:lumOff val="40000"/>
                  </a:schemeClr>
                </a:solidFill>
                <a:latin typeface="+mn-lt"/>
                <a:ea typeface="+mn-ea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9"/>
            <a:ext cx="9244897" cy="997857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9" name="Rectangle 1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953868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כרטיס שם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0667"/>
            <a:ext cx="8825660" cy="1822514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4967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412562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עמוד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2"/>
            <a:ext cx="314187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3" y="3179764"/>
            <a:ext cx="314187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700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3"/>
            <a:ext cx="3147009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8135" y="2603501"/>
            <a:ext cx="314573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8329" y="3179762"/>
            <a:ext cx="3145536" cy="284729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40397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240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01282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עמודת 3 תמונות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>
            <a:lvl1pPr>
              <a:defRPr sz="3600"/>
            </a:lvl1pPr>
          </a:lstStyle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4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6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4"/>
            <a:ext cx="3050438" cy="576263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1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2" y="2603500"/>
            <a:ext cx="2691243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70172" y="5109105"/>
            <a:ext cx="3050438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2775" y="4532845"/>
            <a:ext cx="305109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sp>
        <p:nvSpPr>
          <p:cNvPr id="42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he-IL"/>
              <a:t>לחץ על הסמל כדי להוסיף תמונה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2775" y="5109104"/>
            <a:ext cx="3051096" cy="91795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he-IL"/>
              <a:t>ערוך סגנונות טקסט של תבנית בסיס</a:t>
            </a:r>
          </a:p>
        </p:txBody>
      </p:sp>
      <p:cxnSp>
        <p:nvCxnSpPr>
          <p:cNvPr id="43" name="Straight Connector 42"/>
          <p:cNvCxnSpPr/>
          <p:nvPr/>
        </p:nvCxnSpPr>
        <p:spPr>
          <a:xfrm>
            <a:off x="4405831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7797802" y="2569633"/>
            <a:ext cx="0" cy="3492499"/>
          </a:xfrm>
          <a:prstGeom prst="line">
            <a:avLst/>
          </a:prstGeom>
          <a:ln w="12700" cmpd="sng">
            <a:solidFill>
              <a:schemeClr val="accent1"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561111" y="6391838"/>
            <a:ext cx="3644282" cy="304801"/>
          </a:xfr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6082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כותרת וטקסט אנכ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</p:spPr>
        <p:txBody>
          <a:bodyPr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603500"/>
            <a:ext cx="8825659" cy="3416300"/>
          </a:xfrm>
        </p:spPr>
        <p:txBody>
          <a:bodyPr vert="eaVert" anchor="t" anchorCtr="0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95439" y="6391838"/>
            <a:ext cx="990599" cy="304799"/>
          </a:xfrm>
        </p:spPr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19361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כותרת אנכית וטקס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Rectangle 6"/>
            <p:cNvSpPr/>
            <p:nvPr/>
          </p:nvSpPr>
          <p:spPr bwMode="gray"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85235" y="1278467"/>
            <a:ext cx="1409965" cy="4748590"/>
          </a:xfrm>
        </p:spPr>
        <p:txBody>
          <a:bodyPr vert="eaVert" anchor="b" anchorCtr="0"/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7"/>
            <a:ext cx="6256025" cy="4748590"/>
          </a:xfrm>
        </p:spPr>
        <p:txBody>
          <a:bodyPr vert="eaVert"/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0653104" y="6391838"/>
            <a:ext cx="992135" cy="304799"/>
          </a:xfrm>
        </p:spPr>
        <p:txBody>
          <a:bodyPr/>
          <a:lstStyle/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52139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sp>
          <p:nvSpPr>
            <p:cNvPr id="7" name="Rectangle 6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91000"/>
                    <a:satMod val="164000"/>
                    <a:lumMod val="74000"/>
                  </a:schemeClr>
                  <a:schemeClr val="dk2">
                    <a:hueMod val="124000"/>
                    <a:satMod val="140000"/>
                    <a:lumMod val="14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0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0" y="2895600"/>
              <a:ext cx="2362200" cy="2362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8000"/>
                  </a:schemeClr>
                </a:gs>
                <a:gs pos="72000">
                  <a:schemeClr val="accent5">
                    <a:alpha val="0"/>
                  </a:schemeClr>
                </a:gs>
                <a:gs pos="36000">
                  <a:schemeClr val="accent5">
                    <a:alpha val="8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609012" y="5867400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609012" y="16764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7999412" y="8464"/>
              <a:ext cx="1600200" cy="16002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73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9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he-IL"/>
              <a:t>לחץ כדי לערוך סגנון כותרת של תבנית בסיס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e-IL"/>
              <a:t>ערוך סגנונות טקסט של תבנית בסיס</a:t>
            </a:r>
          </a:p>
          <a:p>
            <a:pPr lvl="1"/>
            <a:r>
              <a:rPr lang="he-IL"/>
              <a:t>רמה שניה</a:t>
            </a:r>
          </a:p>
          <a:p>
            <a:pPr lvl="2"/>
            <a:r>
              <a:rPr lang="he-IL"/>
              <a:t>רמה שלישית</a:t>
            </a:r>
          </a:p>
          <a:p>
            <a:pPr lvl="3"/>
            <a:r>
              <a:rPr lang="he-IL"/>
              <a:t>רמה רביעית</a:t>
            </a:r>
          </a:p>
          <a:p>
            <a:pPr lvl="4"/>
            <a:r>
              <a:rPr lang="he-IL"/>
              <a:t>רמה חמישית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3104" y="6391838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BBB9B862-022F-4C86-A506-9F62814A5168}" type="datetimeFigureOut">
              <a:rPr lang="en-US" smtClean="0"/>
              <a:t>5/15/2025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61110" y="6391838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endParaRPr lang="en-US"/>
          </a:p>
        </p:txBody>
      </p:sp>
      <p:sp>
        <p:nvSpPr>
          <p:cNvPr id="21" name="Rectangle 2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41E1446A-76F1-4BA3-B358-E430B8FEB4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0586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07031" y="973668"/>
            <a:ext cx="7909336" cy="706964"/>
          </a:xfrm>
        </p:spPr>
        <p:txBody>
          <a:bodyPr/>
          <a:lstStyle/>
          <a:p>
            <a:pPr algn="ctr" rtl="1"/>
            <a:r>
              <a:rPr lang="he-IL" sz="6000" dirty="0"/>
              <a:t>חידושים פדגוגיים בשכבה ז'</a:t>
            </a:r>
            <a:endParaRPr lang="en-US" sz="6000" dirty="0"/>
          </a:p>
        </p:txBody>
      </p:sp>
      <p:pic>
        <p:nvPicPr>
          <p:cNvPr id="3074" name="Picture 2" descr="לרגל חגיגות השבעים למדינת ישראל קבלו מקבץ יישומונים על חידושים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77233" y="2775489"/>
            <a:ext cx="6353175" cy="30289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6499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he-IL" sz="6000" dirty="0"/>
              <a:t>זיהוי הזדמנויות</a:t>
            </a:r>
          </a:p>
        </p:txBody>
      </p:sp>
      <p:sp>
        <p:nvSpPr>
          <p:cNvPr id="4" name="מציין מיקום תוכן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r" rtl="1"/>
            <a:r>
              <a:rPr lang="he-IL" dirty="0"/>
              <a:t>השנים האחרונות, ותקופת הקורונה במיוחד, הציבו בפנינו אתגרים של שינוי הפרדיגמות הפדגוגיות להן הורגלנו. </a:t>
            </a:r>
          </a:p>
          <a:p>
            <a:pPr algn="r" rtl="1"/>
            <a:r>
              <a:rPr lang="he-IL" dirty="0"/>
              <a:t>ברור כי המתודה המיושנת של מורה מקנה חומר ותלמידים לומדים, אינו רלוונטי עוד. </a:t>
            </a:r>
          </a:p>
          <a:p>
            <a:pPr algn="r" rtl="1"/>
            <a:r>
              <a:rPr lang="he-IL" dirty="0"/>
              <a:t>במערכת החינוך קמות </a:t>
            </a:r>
            <a:r>
              <a:rPr lang="he-IL" dirty="0" err="1"/>
              <a:t>תוכניות</a:t>
            </a:r>
            <a:r>
              <a:rPr lang="he-IL" dirty="0"/>
              <a:t> חדשניות השמות דגש על פיתוח לומד עצמאי החוקר בעצמו, מוביל את עצמו ואף מעריך את עצמו, דוגמה לכך היא </a:t>
            </a:r>
            <a:r>
              <a:rPr lang="he-IL" dirty="0" err="1"/>
              <a:t>תוכנית</a:t>
            </a:r>
            <a:r>
              <a:rPr lang="he-IL" dirty="0"/>
              <a:t> "נחשון"</a:t>
            </a:r>
            <a:r>
              <a:rPr lang="en-US" dirty="0"/>
              <a:t> </a:t>
            </a:r>
            <a:r>
              <a:rPr lang="he-IL" dirty="0"/>
              <a:t>שתתחיל את שנתה השישית בבית הספר. </a:t>
            </a:r>
          </a:p>
          <a:p>
            <a:pPr algn="r" rtl="1"/>
            <a:r>
              <a:rPr lang="he-IL" dirty="0"/>
              <a:t>כמסקנה מתוכנית נחשון, הבנו כי ניתן להרחיבה אל שאר כיתות בית הספר, ולהנחיל את עקרונותיה לכל התלמידים. </a:t>
            </a:r>
          </a:p>
          <a:p>
            <a:pPr algn="r" rtl="1"/>
            <a:r>
              <a:rPr lang="he-IL" dirty="0"/>
              <a:t>ברכות ! נבחרתם להשתתף בפיילוט הבית ספרי שנקרא...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336684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007031" y="973668"/>
            <a:ext cx="7909336" cy="706964"/>
          </a:xfrm>
        </p:spPr>
        <p:txBody>
          <a:bodyPr/>
          <a:lstStyle/>
          <a:p>
            <a:pPr algn="ctr" rtl="1"/>
            <a:r>
              <a:rPr lang="he-IL" sz="6000" dirty="0"/>
              <a:t>יום </a:t>
            </a:r>
            <a:r>
              <a:rPr lang="he-IL" sz="6000" dirty="0" err="1"/>
              <a:t>עמי"ת</a:t>
            </a:r>
            <a:endParaRPr lang="en-US" sz="6000" dirty="0"/>
          </a:p>
        </p:txBody>
      </p:sp>
      <p:sp>
        <p:nvSpPr>
          <p:cNvPr id="5" name="ענן 4"/>
          <p:cNvSpPr/>
          <p:nvPr/>
        </p:nvSpPr>
        <p:spPr>
          <a:xfrm>
            <a:off x="9267986" y="2717368"/>
            <a:ext cx="2580468" cy="133285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/>
              <a:t>ע</a:t>
            </a:r>
            <a:r>
              <a:rPr lang="he-IL" sz="2400" dirty="0"/>
              <a:t>רכים</a:t>
            </a:r>
          </a:p>
        </p:txBody>
      </p:sp>
      <p:sp>
        <p:nvSpPr>
          <p:cNvPr id="6" name="ענן 5"/>
          <p:cNvSpPr/>
          <p:nvPr/>
        </p:nvSpPr>
        <p:spPr>
          <a:xfrm>
            <a:off x="6320724" y="2717369"/>
            <a:ext cx="2580468" cy="133285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/>
              <a:t>מ</a:t>
            </a:r>
            <a:r>
              <a:rPr lang="he-IL" sz="2400" dirty="0"/>
              <a:t>יומנויות</a:t>
            </a:r>
          </a:p>
        </p:txBody>
      </p:sp>
      <p:sp>
        <p:nvSpPr>
          <p:cNvPr id="7" name="ענן 6"/>
          <p:cNvSpPr/>
          <p:nvPr/>
        </p:nvSpPr>
        <p:spPr>
          <a:xfrm>
            <a:off x="3345050" y="2740616"/>
            <a:ext cx="2580468" cy="133285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/>
              <a:t>י</a:t>
            </a:r>
            <a:r>
              <a:rPr lang="he-IL" sz="2400" dirty="0"/>
              <a:t>דע</a:t>
            </a:r>
          </a:p>
        </p:txBody>
      </p:sp>
      <p:sp>
        <p:nvSpPr>
          <p:cNvPr id="8" name="ענן 7"/>
          <p:cNvSpPr/>
          <p:nvPr/>
        </p:nvSpPr>
        <p:spPr>
          <a:xfrm>
            <a:off x="333213" y="2828440"/>
            <a:ext cx="2580468" cy="1332855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r>
              <a:rPr lang="he-IL" sz="3200" dirty="0"/>
              <a:t>ת</a:t>
            </a:r>
            <a:r>
              <a:rPr lang="he-IL" sz="2400" dirty="0"/>
              <a:t>רבות</a:t>
            </a:r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1122" y="4919098"/>
            <a:ext cx="6553200" cy="163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9547" y="4957198"/>
            <a:ext cx="4981575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97748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65660" y="888427"/>
            <a:ext cx="8761413" cy="706964"/>
          </a:xfrm>
        </p:spPr>
        <p:txBody>
          <a:bodyPr/>
          <a:lstStyle/>
          <a:p>
            <a:pPr algn="ctr" rtl="1"/>
            <a:r>
              <a:rPr lang="he-IL" sz="6000" dirty="0"/>
              <a:t>רציונל ומטרות </a:t>
            </a:r>
            <a:endParaRPr lang="en-US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49423" y="2603501"/>
            <a:ext cx="8825659" cy="3416300"/>
          </a:xfrm>
        </p:spPr>
        <p:txBody>
          <a:bodyPr>
            <a:noAutofit/>
          </a:bodyPr>
          <a:lstStyle/>
          <a:p>
            <a:pPr algn="r" rtl="1"/>
            <a:r>
              <a:rPr lang="he-IL" sz="2400" dirty="0"/>
              <a:t>למידה </a:t>
            </a:r>
            <a:r>
              <a:rPr lang="he-IL" sz="2400" dirty="0" err="1"/>
              <a:t>חוויתית</a:t>
            </a:r>
            <a:r>
              <a:rPr lang="he-IL" sz="2400" dirty="0"/>
              <a:t> ויצירתית המאפשרת חשיבה מחוץ לקופסה ועבודה במרחבים מחוץ לכיתת האם.</a:t>
            </a:r>
          </a:p>
          <a:p>
            <a:pPr algn="r" rtl="1"/>
            <a:r>
              <a:rPr lang="he-IL" sz="2400" dirty="0"/>
              <a:t>יום אחר במהלך השבוע - שובר שגרה. </a:t>
            </a:r>
          </a:p>
          <a:p>
            <a:pPr algn="r" rtl="1"/>
            <a:r>
              <a:rPr lang="he-IL" sz="2400" dirty="0"/>
              <a:t>התנסות בלמידה עצמאית ובעבודת חקר.</a:t>
            </a:r>
          </a:p>
          <a:p>
            <a:pPr algn="r" rtl="1"/>
            <a:r>
              <a:rPr lang="he-IL" sz="2400" dirty="0"/>
              <a:t>עבודה בצוות ובשיתוף פעולה.</a:t>
            </a:r>
          </a:p>
          <a:p>
            <a:pPr algn="r" rtl="1"/>
            <a:endParaRPr lang="he-IL" sz="2400" dirty="0"/>
          </a:p>
          <a:p>
            <a:pPr algn="r" rtl="1"/>
            <a:endParaRPr lang="he-IL" sz="2400" dirty="0"/>
          </a:p>
          <a:p>
            <a:pPr algn="r" rtl="1"/>
            <a:endParaRPr lang="en-US" sz="2400" dirty="0"/>
          </a:p>
        </p:txBody>
      </p:sp>
      <p:pic>
        <p:nvPicPr>
          <p:cNvPr id="5124" name="Picture 4" descr="חדשנות פדגוגית – אהרון הרואה בנות חיפה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638" y="3571524"/>
            <a:ext cx="3259951" cy="2441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710760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1565660" y="888427"/>
            <a:ext cx="8761413" cy="706964"/>
          </a:xfrm>
        </p:spPr>
        <p:txBody>
          <a:bodyPr/>
          <a:lstStyle/>
          <a:p>
            <a:pPr algn="ctr" rtl="1"/>
            <a:r>
              <a:rPr lang="he-IL" sz="6000" dirty="0"/>
              <a:t>רציונל ומטרות </a:t>
            </a:r>
            <a:r>
              <a:rPr lang="he-IL" sz="2000" dirty="0"/>
              <a:t>(המשך)</a:t>
            </a:r>
            <a:endParaRPr lang="en-US" sz="2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51640" y="2618999"/>
            <a:ext cx="8825659" cy="3416300"/>
          </a:xfrm>
        </p:spPr>
        <p:txBody>
          <a:bodyPr>
            <a:noAutofit/>
          </a:bodyPr>
          <a:lstStyle/>
          <a:p>
            <a:pPr algn="r" rtl="1"/>
            <a:r>
              <a:rPr lang="he-IL" sz="2400" dirty="0"/>
              <a:t>אפשרות ביטוי </a:t>
            </a:r>
            <a:r>
              <a:rPr lang="he-IL" sz="2400" dirty="0" err="1"/>
              <a:t>החוזקות</a:t>
            </a:r>
            <a:r>
              <a:rPr lang="he-IL" sz="2400" dirty="0"/>
              <a:t> האישיות בתחומים שונים.</a:t>
            </a:r>
          </a:p>
          <a:p>
            <a:pPr algn="r" rtl="1"/>
            <a:r>
              <a:rPr lang="he-IL" sz="2400" dirty="0"/>
              <a:t>הרחבת אופקים.</a:t>
            </a:r>
          </a:p>
          <a:p>
            <a:pPr algn="r" rtl="1"/>
            <a:r>
              <a:rPr lang="he-IL" sz="2400" dirty="0"/>
              <a:t>בחינת המציאות בחשיבה ביקורתית תוך שאילת שאלות.</a:t>
            </a:r>
          </a:p>
          <a:p>
            <a:pPr algn="r" rtl="1"/>
            <a:r>
              <a:rPr lang="he-IL" sz="2400" dirty="0"/>
              <a:t>היכרות מעמיקה של הילדים בינם לבין עצמם ובינם לבין המחנך.</a:t>
            </a:r>
          </a:p>
          <a:p>
            <a:pPr algn="r" rtl="1"/>
            <a:r>
              <a:rPr lang="he-IL" sz="2400" dirty="0"/>
              <a:t>העצמת תחושת השייכות של התלמידים לכיתה ולבית הספר. </a:t>
            </a:r>
          </a:p>
          <a:p>
            <a:pPr algn="r" rtl="1"/>
            <a:endParaRPr lang="he-IL" sz="2400" dirty="0"/>
          </a:p>
          <a:p>
            <a:pPr algn="r" rtl="1"/>
            <a:endParaRPr lang="he-IL" sz="2400" dirty="0"/>
          </a:p>
          <a:p>
            <a:pPr algn="r" rtl="1"/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7783550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98183" y="973668"/>
            <a:ext cx="7018184" cy="706964"/>
          </a:xfrm>
        </p:spPr>
        <p:txBody>
          <a:bodyPr/>
          <a:lstStyle/>
          <a:p>
            <a:pPr algn="ctr" rtl="1"/>
            <a:r>
              <a:rPr lang="he-IL" sz="6000" dirty="0"/>
              <a:t>ערכים</a:t>
            </a:r>
            <a:endParaRPr lang="en-US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94438" y="2417521"/>
            <a:ext cx="8825659" cy="3867042"/>
          </a:xfrm>
        </p:spPr>
        <p:txBody>
          <a:bodyPr>
            <a:normAutofit fontScale="92500" lnSpcReduction="20000"/>
          </a:bodyPr>
          <a:lstStyle/>
          <a:p>
            <a:pPr algn="r" rtl="1"/>
            <a:r>
              <a:rPr lang="he-IL" sz="3600" dirty="0"/>
              <a:t>כבוד</a:t>
            </a:r>
            <a:r>
              <a:rPr lang="he-IL" dirty="0"/>
              <a:t>- </a:t>
            </a:r>
            <a:r>
              <a:rPr lang="he-IL" sz="2600" dirty="0"/>
              <a:t>כבוד לחברים בכיתה הכולל הקשבה וכיבוד דעתו של האחר.</a:t>
            </a:r>
          </a:p>
          <a:p>
            <a:pPr lvl="1" algn="r" rtl="1"/>
            <a:r>
              <a:rPr lang="he-IL" sz="2400" dirty="0"/>
              <a:t>כל מה שנאמר במעגל נשאר במעגל</a:t>
            </a:r>
          </a:p>
          <a:p>
            <a:pPr lvl="1" algn="r" rtl="1"/>
            <a:r>
              <a:rPr lang="he-IL" sz="2400" dirty="0"/>
              <a:t>כבוד למורה ולכל מנחה </a:t>
            </a:r>
          </a:p>
          <a:p>
            <a:pPr algn="r" rtl="1"/>
            <a:r>
              <a:rPr lang="he-IL" sz="3600" dirty="0"/>
              <a:t>אחריות </a:t>
            </a:r>
            <a:r>
              <a:rPr lang="he-IL" sz="2600" dirty="0"/>
              <a:t>לימודית, עמידה במשימות, עמידה בזמנים, ערבות הדדית לשאר חברי הצוות, לחברים בכיתה.</a:t>
            </a:r>
          </a:p>
          <a:p>
            <a:pPr algn="r" rtl="1"/>
            <a:r>
              <a:rPr lang="he-IL" sz="3600" dirty="0"/>
              <a:t>מעורבות חברתית</a:t>
            </a:r>
            <a:r>
              <a:rPr lang="he-IL" dirty="0"/>
              <a:t> </a:t>
            </a:r>
            <a:r>
              <a:rPr lang="he-IL" sz="2600" dirty="0"/>
              <a:t>תוך ראיית האחר, הסתכלות מחוץ לעולם האישי שלי, גילוי יוזמות חברתיות ושיתוף פעולה עם יוזמות כיתתיות ובית ספריות</a:t>
            </a:r>
          </a:p>
          <a:p>
            <a:pPr algn="r" rtl="1"/>
            <a:r>
              <a:rPr lang="he-IL" sz="3900" dirty="0"/>
              <a:t>אהבת הארץ</a:t>
            </a: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54355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456481" y="973668"/>
            <a:ext cx="7459886" cy="706964"/>
          </a:xfrm>
        </p:spPr>
        <p:txBody>
          <a:bodyPr/>
          <a:lstStyle/>
          <a:p>
            <a:pPr algn="ctr" rtl="1"/>
            <a:r>
              <a:rPr lang="he-IL" sz="6000" dirty="0"/>
              <a:t>מיומנויות</a:t>
            </a:r>
            <a:endParaRPr lang="en-US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224696" y="2394273"/>
            <a:ext cx="8825659" cy="3416300"/>
          </a:xfrm>
        </p:spPr>
        <p:txBody>
          <a:bodyPr>
            <a:noAutofit/>
          </a:bodyPr>
          <a:lstStyle/>
          <a:p>
            <a:pPr algn="r" rtl="1"/>
            <a:r>
              <a:rPr lang="he-IL" sz="2200" dirty="0"/>
              <a:t>עבודת צוות</a:t>
            </a:r>
          </a:p>
          <a:p>
            <a:pPr algn="r" rtl="1"/>
            <a:r>
              <a:rPr lang="he-IL" sz="2200" dirty="0"/>
              <a:t>שיתוף פעולה</a:t>
            </a:r>
          </a:p>
          <a:p>
            <a:pPr algn="r" rtl="1"/>
            <a:r>
              <a:rPr lang="he-IL" sz="2200" dirty="0"/>
              <a:t>הקשבה</a:t>
            </a:r>
          </a:p>
          <a:p>
            <a:pPr algn="r" rtl="1"/>
            <a:r>
              <a:rPr lang="he-IL" sz="2200" dirty="0"/>
              <a:t>תכנון זמן</a:t>
            </a:r>
          </a:p>
          <a:p>
            <a:pPr algn="r" rtl="1"/>
            <a:r>
              <a:rPr lang="he-IL" sz="2200" dirty="0"/>
              <a:t>עמידה מול קהל</a:t>
            </a:r>
          </a:p>
          <a:p>
            <a:pPr algn="r" rtl="1"/>
            <a:r>
              <a:rPr lang="he-IL" sz="2200" dirty="0"/>
              <a:t>יכולת עבודה עם טקסטים</a:t>
            </a:r>
          </a:p>
          <a:p>
            <a:pPr algn="r" rtl="1"/>
            <a:r>
              <a:rPr lang="he-IL" sz="2200" dirty="0"/>
              <a:t>חקר</a:t>
            </a:r>
          </a:p>
          <a:p>
            <a:pPr algn="r" rtl="1"/>
            <a:r>
              <a:rPr lang="he-IL" sz="2200" dirty="0"/>
              <a:t>חשיבה מחוץ לקופסה</a:t>
            </a:r>
          </a:p>
          <a:p>
            <a:pPr algn="r" rtl="1"/>
            <a:r>
              <a:rPr lang="he-IL" sz="2200" dirty="0"/>
              <a:t>הבעת דעה</a:t>
            </a:r>
            <a:endParaRPr lang="en-US" sz="2200" dirty="0"/>
          </a:p>
        </p:txBody>
      </p:sp>
      <p:pic>
        <p:nvPicPr>
          <p:cNvPr id="6146" name="Picture 2" descr="פרקטיקות הוראה – פדגוגיה מוטת עתיד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67" y="2952427"/>
            <a:ext cx="3406316" cy="3406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88996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200759" y="973668"/>
            <a:ext cx="7715608" cy="706964"/>
          </a:xfrm>
        </p:spPr>
        <p:txBody>
          <a:bodyPr/>
          <a:lstStyle/>
          <a:p>
            <a:pPr algn="ctr" rtl="1"/>
            <a:r>
              <a:rPr lang="he-IL" sz="6000" dirty="0"/>
              <a:t>ידע ותרבות</a:t>
            </a:r>
            <a:endParaRPr lang="en-US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736141" y="2580253"/>
            <a:ext cx="8825659" cy="3416300"/>
          </a:xfrm>
        </p:spPr>
        <p:txBody>
          <a:bodyPr>
            <a:normAutofit/>
          </a:bodyPr>
          <a:lstStyle/>
          <a:p>
            <a:pPr marL="0" indent="0" algn="r" rtl="1">
              <a:buNone/>
            </a:pPr>
            <a:r>
              <a:rPr lang="he-IL" sz="2200" dirty="0"/>
              <a:t>ימי </a:t>
            </a:r>
            <a:r>
              <a:rPr lang="he-IL" sz="2200" dirty="0" err="1"/>
              <a:t>עמי"ת</a:t>
            </a:r>
            <a:r>
              <a:rPr lang="he-IL" sz="2200" dirty="0"/>
              <a:t> יחשפו את התלמידים לידע בשלושה מעגלים עיקריים:</a:t>
            </a:r>
          </a:p>
          <a:p>
            <a:pPr marL="0" indent="0" algn="r" rtl="1">
              <a:buNone/>
            </a:pPr>
            <a:endParaRPr lang="he-IL" sz="2200" dirty="0"/>
          </a:p>
          <a:p>
            <a:pPr algn="r" rtl="1">
              <a:buAutoNum type="arabicPeriod"/>
            </a:pPr>
            <a:r>
              <a:rPr lang="he-IL" sz="2200" dirty="0"/>
              <a:t>תכנים ייעוציים של שכבה ז'</a:t>
            </a:r>
          </a:p>
          <a:p>
            <a:pPr algn="r" rtl="1">
              <a:buAutoNum type="arabicPeriod"/>
            </a:pPr>
            <a:r>
              <a:rPr lang="he-IL" sz="2200" dirty="0"/>
              <a:t>תכנים במורשת/ תרבות ישראל לפי תכנית הלימודים של משרד החינוך</a:t>
            </a:r>
          </a:p>
          <a:p>
            <a:pPr algn="r" rtl="1">
              <a:buAutoNum type="arabicPeriod"/>
            </a:pPr>
            <a:r>
              <a:rPr lang="he-IL" sz="2200" dirty="0"/>
              <a:t>תכנים חברתיים, ערכיים לפי צרכי המחנך בכיתה ולפי צרכי הצוות החינוכי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98051724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כותרת 1"/>
          <p:cNvSpPr>
            <a:spLocks noGrp="1"/>
          </p:cNvSpPr>
          <p:nvPr>
            <p:ph type="title"/>
          </p:nvPr>
        </p:nvSpPr>
        <p:spPr>
          <a:xfrm>
            <a:off x="2069023" y="499363"/>
            <a:ext cx="8229600" cy="1143000"/>
          </a:xfrm>
        </p:spPr>
        <p:txBody>
          <a:bodyPr/>
          <a:lstStyle/>
          <a:p>
            <a:pPr algn="ctr" eaLnBrk="1" hangingPunct="1"/>
            <a:r>
              <a:rPr lang="he-IL" altLang="he-IL"/>
              <a:t>שינוי פרדיגמות</a:t>
            </a:r>
          </a:p>
        </p:txBody>
      </p:sp>
      <p:graphicFrame>
        <p:nvGraphicFramePr>
          <p:cNvPr id="5" name="דיאגרמה 4">
            <a:extLst>
              <a:ext uri="{FF2B5EF4-FFF2-40B4-BE49-F238E27FC236}">
                <a16:creationId xmlns:a16="http://schemas.microsoft.com/office/drawing/2014/main" id="{ADDDA778-CEA7-4016-96E3-D387A00DB68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5231569"/>
              </p:ext>
            </p:extLst>
          </p:nvPr>
        </p:nvGraphicFramePr>
        <p:xfrm>
          <a:off x="2295391" y="734188"/>
          <a:ext cx="7616478" cy="42214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תוצאת תמונה עבור מרצה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8575" y="4041101"/>
            <a:ext cx="2824958" cy="21465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4" descr="תמונה קשורה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19811" y="4041101"/>
            <a:ext cx="2201287" cy="2339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222613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5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812942" y="973668"/>
            <a:ext cx="7103425" cy="706964"/>
          </a:xfrm>
        </p:spPr>
        <p:txBody>
          <a:bodyPr/>
          <a:lstStyle/>
          <a:p>
            <a:pPr algn="ctr" rtl="1"/>
            <a:r>
              <a:rPr lang="he-IL" sz="6600" dirty="0"/>
              <a:t>תפקיד המחנך</a:t>
            </a:r>
            <a:endParaRPr lang="en-US" sz="66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1464047" y="2912593"/>
            <a:ext cx="8825659" cy="3416300"/>
          </a:xfrm>
        </p:spPr>
        <p:txBody>
          <a:bodyPr>
            <a:normAutofit/>
          </a:bodyPr>
          <a:lstStyle/>
          <a:p>
            <a:pPr algn="r" rtl="1"/>
            <a:r>
              <a:rPr lang="he-IL" sz="2200" dirty="0"/>
              <a:t>מנחה </a:t>
            </a:r>
          </a:p>
          <a:p>
            <a:pPr algn="r" rtl="1"/>
            <a:r>
              <a:rPr lang="he-IL" sz="2200" dirty="0"/>
              <a:t>מגלה גמישות פדגוגית</a:t>
            </a:r>
          </a:p>
          <a:p>
            <a:pPr algn="r" rtl="1"/>
            <a:r>
              <a:rPr lang="he-IL" sz="2200" dirty="0"/>
              <a:t>מעודד את התלמידים לחקר ומפנה אותם למקורות מידע</a:t>
            </a:r>
          </a:p>
          <a:p>
            <a:pPr algn="r" rtl="1"/>
            <a:r>
              <a:rPr lang="he-IL" sz="2200" dirty="0"/>
              <a:t>המחנך </a:t>
            </a:r>
            <a:r>
              <a:rPr lang="he-IL" sz="2200" dirty="0" err="1"/>
              <a:t>מתכלל</a:t>
            </a:r>
            <a:r>
              <a:rPr lang="he-IL" sz="2200" dirty="0"/>
              <a:t> את כל יום </a:t>
            </a:r>
            <a:r>
              <a:rPr lang="he-IL" sz="2200" dirty="0" err="1"/>
              <a:t>עמי"ת</a:t>
            </a:r>
            <a:r>
              <a:rPr lang="he-IL" sz="2200" dirty="0"/>
              <a:t> מתחילתו ועד סופו (דורש הכנה מוקדמת והיכרות עם כל תכני היום). </a:t>
            </a: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41095567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כותרת 1"/>
          <p:cNvSpPr>
            <a:spLocks noGrp="1"/>
          </p:cNvSpPr>
          <p:nvPr>
            <p:ph type="title"/>
          </p:nvPr>
        </p:nvSpPr>
        <p:spPr>
          <a:xfrm>
            <a:off x="2704454" y="973668"/>
            <a:ext cx="7211913" cy="706964"/>
          </a:xfrm>
        </p:spPr>
        <p:txBody>
          <a:bodyPr/>
          <a:lstStyle/>
          <a:p>
            <a:pPr algn="ctr"/>
            <a:r>
              <a:rPr lang="he-IL" sz="6000" dirty="0"/>
              <a:t>מבנה יום </a:t>
            </a:r>
            <a:r>
              <a:rPr lang="he-IL" sz="6000" dirty="0" err="1"/>
              <a:t>עמי"ת</a:t>
            </a:r>
            <a:endParaRPr lang="en-US" sz="6000" dirty="0"/>
          </a:p>
        </p:txBody>
      </p:sp>
      <p:sp>
        <p:nvSpPr>
          <p:cNvPr id="3" name="מציין מיקום תוכן 2"/>
          <p:cNvSpPr>
            <a:spLocks noGrp="1"/>
          </p:cNvSpPr>
          <p:nvPr>
            <p:ph idx="1"/>
          </p:nvPr>
        </p:nvSpPr>
        <p:spPr>
          <a:xfrm>
            <a:off x="2115849" y="2464016"/>
            <a:ext cx="8825659" cy="3416300"/>
          </a:xfrm>
        </p:spPr>
        <p:txBody>
          <a:bodyPr>
            <a:noAutofit/>
          </a:bodyPr>
          <a:lstStyle/>
          <a:p>
            <a:pPr algn="r" rtl="1"/>
            <a:r>
              <a:rPr lang="he-IL" sz="2200" dirty="0"/>
              <a:t>יום </a:t>
            </a:r>
            <a:r>
              <a:rPr lang="he-IL" sz="2200" dirty="0" err="1"/>
              <a:t>עמי"ת</a:t>
            </a:r>
            <a:r>
              <a:rPr lang="he-IL" sz="2200" dirty="0"/>
              <a:t> יתקיים אחת לשבוע ויימשך ארבעה שיעורים. ישיבה במעגל.</a:t>
            </a:r>
          </a:p>
          <a:p>
            <a:pPr lvl="1" algn="r" rtl="1"/>
            <a:r>
              <a:rPr lang="he-IL" sz="2000" b="1" dirty="0"/>
              <a:t>שעה ראשונה </a:t>
            </a:r>
            <a:r>
              <a:rPr lang="he-IL" sz="2000" dirty="0"/>
              <a:t>– סבב מה </a:t>
            </a:r>
            <a:r>
              <a:rPr lang="he-IL" sz="2000" dirty="0" err="1"/>
              <a:t>ניש</a:t>
            </a:r>
            <a:r>
              <a:rPr lang="he-IL" sz="2000" dirty="0"/>
              <a:t>? לפי הבנת המחנך, שיר בוקר, מי אני.</a:t>
            </a:r>
          </a:p>
          <a:p>
            <a:pPr lvl="1" algn="r" rtl="1"/>
            <a:r>
              <a:rPr lang="he-IL" sz="2000" b="1" dirty="0"/>
              <a:t>שעה שנייה - </a:t>
            </a:r>
            <a:r>
              <a:rPr lang="he-IL" sz="2000" dirty="0"/>
              <a:t>הקניית נושא היום ע"י המחנך וארוחת בוקר.</a:t>
            </a:r>
          </a:p>
          <a:p>
            <a:pPr lvl="1" algn="r" rtl="1"/>
            <a:r>
              <a:rPr lang="he-IL" sz="2000" b="1" dirty="0"/>
              <a:t>שעה שלישית- </a:t>
            </a:r>
            <a:r>
              <a:rPr lang="he-IL" sz="2000" dirty="0"/>
              <a:t>התלמידים יוצאים לחקור. עדיף בהתחלה לבחור מרחב אחד גדול (חצר, ספרייה, מקלט, אודיטוריום, חדר מחשבים) כדי לאפשר למחנך לשלוט ולהכיר את הילדים.</a:t>
            </a:r>
          </a:p>
          <a:p>
            <a:pPr lvl="1" algn="r" rtl="1"/>
            <a:r>
              <a:rPr lang="he-IL" sz="2000" b="1" dirty="0"/>
              <a:t>שעה רביעית- </a:t>
            </a:r>
            <a:r>
              <a:rPr lang="he-IL" sz="2000" dirty="0"/>
              <a:t>הצגת תוצרים וסיכום בכיתה.</a:t>
            </a:r>
          </a:p>
          <a:p>
            <a:pPr algn="r" rtl="1"/>
            <a:endParaRPr lang="he-IL" sz="2200" dirty="0"/>
          </a:p>
          <a:p>
            <a:pPr marL="0" indent="0" algn="r" rtl="1">
              <a:buNone/>
            </a:pPr>
            <a:endParaRPr lang="en-US" sz="2200" dirty="0"/>
          </a:p>
        </p:txBody>
      </p:sp>
    </p:spTree>
    <p:extLst>
      <p:ext uri="{BB962C8B-B14F-4D97-AF65-F5344CB8AC3E}">
        <p14:creationId xmlns:p14="http://schemas.microsoft.com/office/powerpoint/2010/main" val="364000713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יונים - חדר ישיבות">
  <a:themeElements>
    <a:clrScheme name="יונים - חדר ישיבות">
      <a:dk1>
        <a:sysClr val="windowText" lastClr="000000"/>
      </a:dk1>
      <a:lt1>
        <a:sysClr val="window" lastClr="FFFFFF"/>
      </a:lt1>
      <a:dk2>
        <a:srgbClr val="3B3059"/>
      </a:dk2>
      <a:lt2>
        <a:srgbClr val="EBEBEB"/>
      </a:lt2>
      <a:accent1>
        <a:srgbClr val="B31166"/>
      </a:accent1>
      <a:accent2>
        <a:srgbClr val="E33D6F"/>
      </a:accent2>
      <a:accent3>
        <a:srgbClr val="E45F3C"/>
      </a:accent3>
      <a:accent4>
        <a:srgbClr val="E9943A"/>
      </a:accent4>
      <a:accent5>
        <a:srgbClr val="9B6BF2"/>
      </a:accent5>
      <a:accent6>
        <a:srgbClr val="D53DD0"/>
      </a:accent6>
      <a:hlink>
        <a:srgbClr val="8F8F8F"/>
      </a:hlink>
      <a:folHlink>
        <a:srgbClr val="A5A5A5"/>
      </a:folHlink>
    </a:clrScheme>
    <a:fontScheme name="יונים - חדר ישיבות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יונים - חדר ישיבות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hueMod val="124000"/>
                <a:satMod val="148000"/>
                <a:lumMod val="124000"/>
              </a:schemeClr>
            </a:gs>
            <a:gs pos="100000">
              <a:schemeClr val="phClr">
                <a:shade val="76000"/>
                <a:hueMod val="89000"/>
                <a:satMod val="164000"/>
                <a:lumMod val="5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91000"/>
                <a:satMod val="164000"/>
                <a:lumMod val="74000"/>
              </a:schemeClr>
              <a:schemeClr val="phClr">
                <a:hueMod val="124000"/>
                <a:satMod val="140000"/>
                <a:lumMod val="14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B8502691-933B-45FE-8764-BA278511EF2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231</TotalTime>
  <Words>446</Words>
  <Application>Microsoft Office PowerPoint</Application>
  <PresentationFormat>Widescreen</PresentationFormat>
  <Paragraphs>68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Arial</vt:lpstr>
      <vt:lpstr>Century Gothic</vt:lpstr>
      <vt:lpstr>Wingdings 3</vt:lpstr>
      <vt:lpstr>יונים - חדר ישיבות</vt:lpstr>
      <vt:lpstr>חידושים פדגוגיים בשכבה ז'</vt:lpstr>
      <vt:lpstr>זיהוי הזדמנויות</vt:lpstr>
      <vt:lpstr>יום עמי"ת</vt:lpstr>
      <vt:lpstr>רציונל ומטרות </vt:lpstr>
      <vt:lpstr>רציונל ומטרות (המשך)</vt:lpstr>
      <vt:lpstr>ערכים</vt:lpstr>
      <vt:lpstr>מיומנויות</vt:lpstr>
      <vt:lpstr>ידע ותרבות</vt:lpstr>
      <vt:lpstr>שינוי פרדיגמות</vt:lpstr>
      <vt:lpstr>תפקיד המחנך</vt:lpstr>
      <vt:lpstr>מבנה יום עמי"ת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מצגת של PowerPoint‏</dc:title>
  <dc:creator>USER</dc:creator>
  <cp:lastModifiedBy>Ryter Hila</cp:lastModifiedBy>
  <cp:revision>123</cp:revision>
  <dcterms:created xsi:type="dcterms:W3CDTF">2020-08-08T08:11:10Z</dcterms:created>
  <dcterms:modified xsi:type="dcterms:W3CDTF">2025-05-15T13:36:12Z</dcterms:modified>
</cp:coreProperties>
</file>